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97" r:id="rId2"/>
    <p:sldId id="283" r:id="rId3"/>
    <p:sldId id="284" r:id="rId4"/>
    <p:sldId id="266" r:id="rId5"/>
    <p:sldId id="285" r:id="rId6"/>
    <p:sldId id="298" r:id="rId7"/>
    <p:sldId id="286" r:id="rId8"/>
    <p:sldId id="299" r:id="rId9"/>
    <p:sldId id="287" r:id="rId10"/>
    <p:sldId id="288" r:id="rId11"/>
    <p:sldId id="300" r:id="rId12"/>
    <p:sldId id="268" r:id="rId13"/>
    <p:sldId id="301" r:id="rId14"/>
    <p:sldId id="276" r:id="rId15"/>
    <p:sldId id="289" r:id="rId16"/>
    <p:sldId id="290" r:id="rId17"/>
    <p:sldId id="302" r:id="rId18"/>
    <p:sldId id="291" r:id="rId19"/>
    <p:sldId id="292" r:id="rId20"/>
    <p:sldId id="278" r:id="rId21"/>
    <p:sldId id="294" r:id="rId22"/>
    <p:sldId id="295" r:id="rId23"/>
    <p:sldId id="303" r:id="rId24"/>
    <p:sldId id="281" r:id="rId25"/>
    <p:sldId id="296" r:id="rId26"/>
    <p:sldId id="282" r:id="rId27"/>
    <p:sldId id="304" r:id="rId28"/>
    <p:sldId id="305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66E81-7123-4C05-902A-0F6940BCDBA0}" type="datetimeFigureOut">
              <a:rPr lang="sr-Latn-RS" smtClean="0"/>
              <a:t>30.12.2022.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C31DC-AB7C-4A0B-B476-FC0FD4004B0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79414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4C31DC-AB7C-4A0B-B476-FC0FD4004B0A}" type="slidenum">
              <a:rPr lang="sr-Latn-RS" smtClean="0"/>
              <a:t>22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3721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5AB8A-DBE3-4FD8-BDF2-3862EE8F2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78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1E149-694A-4802-A62F-667B2BB94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2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4520A-B486-4FE2-83D3-6A2F6E66D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37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774277B-60C3-45F2-AA82-1FCAF66ED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042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F005D-C8EA-4E13-8032-30AFF945DA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66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7C481-E5B5-4C18-BC2B-C00E36A2C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7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50093-AA33-46A0-91C9-7E09041C57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18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4766DF-65CF-47BA-BF89-00A89F4C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6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6F868-CC4A-4214-B041-0C11099C8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82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1CA8F07-35FB-4873-A118-BC7810D92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57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4652294-D5D4-4CD6-B69E-0667795462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3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BCAC0AB-BC78-48B4-9350-733ACDBE8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12" r:id="rId4"/>
    <p:sldLayoutId id="2147483713" r:id="rId5"/>
    <p:sldLayoutId id="2147483720" r:id="rId6"/>
    <p:sldLayoutId id="2147483714" r:id="rId7"/>
    <p:sldLayoutId id="2147483721" r:id="rId8"/>
    <p:sldLayoutId id="2147483722" r:id="rId9"/>
    <p:sldLayoutId id="2147483715" r:id="rId10"/>
    <p:sldLayoutId id="2147483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0C61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AABBD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AACC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3171" y="1611312"/>
            <a:ext cx="7772400" cy="303688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200" dirty="0" smtClean="0"/>
              <a:t>Методологија </a:t>
            </a:r>
            <a:r>
              <a:rPr lang="ru-RU" sz="3200" dirty="0"/>
              <a:t>истраживања подсистема ”радна средина</a:t>
            </a:r>
            <a:r>
              <a:rPr lang="ru-RU" sz="3200" dirty="0" smtClean="0"/>
              <a:t>”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ru-RU" sz="3200" dirty="0"/>
              <a:t>Тастатуре, командни пултови, седишта</a:t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077200" cy="5562600"/>
          </a:xfrm>
        </p:spPr>
        <p:txBody>
          <a:bodyPr>
            <a:noAutofit/>
          </a:bodyPr>
          <a:lstStyle/>
          <a:p>
            <a:pPr marL="457200" indent="-457200" eaLnBrk="1" hangingPunct="1">
              <a:buSzPct val="100000"/>
              <a:buFont typeface="Century Schoolbook" pitchFamily="18" charset="0"/>
              <a:buAutoNum type="arabicPeriod" startAt="7"/>
            </a:pPr>
            <a:r>
              <a:rPr lang="sr-Cyrl-RS" sz="2800" i="1" dirty="0" smtClean="0"/>
              <a:t>Пултови </a:t>
            </a:r>
            <a:r>
              <a:rPr lang="sr-Cyrl-RS" sz="2800" i="1" dirty="0"/>
              <a:t>управљања морају одговарати следећим захтевима</a:t>
            </a:r>
            <a:r>
              <a:rPr lang="sr-Cyrl-RS" sz="2800" dirty="0"/>
              <a:t>:</a:t>
            </a:r>
          </a:p>
          <a:p>
            <a:pPr marL="0" indent="0" eaLnBrk="1" hangingPunct="1">
              <a:buSzPct val="100000"/>
              <a:buNone/>
            </a:pPr>
            <a:r>
              <a:rPr lang="sr-Cyrl-RS" sz="2800" dirty="0"/>
              <a:t>	Дифузно или управно расипајуће одбијање светлости од површина, да би се искључио бљесак.</a:t>
            </a:r>
          </a:p>
          <a:p>
            <a:pPr marL="0" indent="0" eaLnBrk="1" hangingPunct="1">
              <a:buSzPct val="100000"/>
              <a:buNone/>
            </a:pPr>
            <a:r>
              <a:rPr lang="sr-Cyrl-RS" sz="2800" dirty="0"/>
              <a:t>	Површине без уграђених елемената који отежавају рад оператера.</a:t>
            </a:r>
          </a:p>
          <a:p>
            <a:pPr marL="0" indent="0" eaLnBrk="1" hangingPunct="1">
              <a:buSzPct val="100000"/>
              <a:buNone/>
            </a:pPr>
            <a:r>
              <a:rPr lang="sr-Cyrl-RS" sz="2800" dirty="0"/>
              <a:t>	Боја пулта: светлосиви, плави, плавосиви, жути или црносиви тонови.</a:t>
            </a:r>
            <a:endParaRPr lang="sr-Cyrl-RS" sz="2800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sz="3200" dirty="0"/>
              <a:t>Ерготехничко истраживање командних пултова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295400"/>
            <a:ext cx="7924800" cy="5257800"/>
          </a:xfrm>
        </p:spPr>
        <p:txBody>
          <a:bodyPr/>
          <a:lstStyle/>
          <a:p>
            <a:pPr marL="914400" indent="-449263" eaLnBrk="1" hangingPunct="1">
              <a:spcBef>
                <a:spcPts val="1200"/>
              </a:spcBef>
              <a:spcAft>
                <a:spcPts val="600"/>
              </a:spcAft>
              <a:buClr>
                <a:srgbClr val="DA20A5"/>
              </a:buClr>
              <a:buSzPct val="85000"/>
              <a:buFont typeface="Wingdings" pitchFamily="2" charset="2"/>
              <a:buChar char="Ø"/>
            </a:pPr>
            <a:r>
              <a:rPr lang="ru-RU" sz="2800" dirty="0" smtClean="0"/>
              <a:t>Димензије </a:t>
            </a:r>
            <a:r>
              <a:rPr lang="ru-RU" sz="2800" dirty="0"/>
              <a:t>пулта за седећи положај не смеју бити мање од 600 mm по висини, 400 mm по дубини (на нивоу колена), 600 mm по дубини на нивоу пода и 500 mm по ширини,</a:t>
            </a:r>
          </a:p>
          <a:p>
            <a:pPr marL="914400" indent="-449263" eaLnBrk="1" hangingPunct="1">
              <a:spcBef>
                <a:spcPts val="1200"/>
              </a:spcBef>
              <a:spcAft>
                <a:spcPts val="600"/>
              </a:spcAft>
              <a:buClr>
                <a:srgbClr val="DA20A5"/>
              </a:buClr>
              <a:buSzPct val="85000"/>
              <a:buFont typeface="Wingdings" pitchFamily="2" charset="2"/>
              <a:buChar char="Ø"/>
            </a:pPr>
            <a:r>
              <a:rPr lang="ru-RU" sz="2800" dirty="0" smtClean="0"/>
              <a:t>Када </a:t>
            </a:r>
            <a:r>
              <a:rPr lang="ru-RU" sz="2800" dirty="0"/>
              <a:t>је неопходан поглед изнад пулта, висина пулта управљања за седећи положај не сме бити већа од 1100 mm од пода, а све органе управљања треба сместити на висинама од 600-1000 mm од пода.</a:t>
            </a:r>
            <a:endParaRPr lang="ru-RU" sz="2800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sz="3200" dirty="0"/>
              <a:t>Ерготехничко истраживање командних пултова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3200" dirty="0"/>
              <a:t>Ерготехничка анализа седишта</a:t>
            </a:r>
            <a:endParaRPr lang="en-US" sz="32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45363" y="1447800"/>
            <a:ext cx="8001000" cy="4648200"/>
          </a:xfrm>
        </p:spPr>
        <p:txBody>
          <a:bodyPr/>
          <a:lstStyle/>
          <a:p>
            <a:pPr marL="0" indent="0" algn="just" eaLnBrk="1" hangingPunct="1"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sr-Cyrl-C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Седиште</a:t>
            </a:r>
            <a:r>
              <a:rPr lang="sr-Cyrl-CS" sz="2800" dirty="0"/>
              <a:t> треба да буде ергономски и правилно пројектовано да би се умор свео на најмању могућу меру, и то за различите димензије тела оператора и да омогући покретљивост и функционалност операт</a:t>
            </a:r>
            <a:r>
              <a:rPr lang="en-US" sz="2800" dirty="0"/>
              <a:t>e</a:t>
            </a:r>
            <a:r>
              <a:rPr lang="sr-Cyrl-CS" sz="2800" dirty="0"/>
              <a:t>ра.</a:t>
            </a:r>
          </a:p>
          <a:p>
            <a:pPr marL="0" indent="0" algn="just" eaLnBrk="1" hangingPunct="1"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sr-Cyrl-CS" sz="2800" dirty="0"/>
              <a:t>Код операт</a:t>
            </a:r>
            <a:r>
              <a:rPr lang="en-US" sz="2800" dirty="0"/>
              <a:t>e</a:t>
            </a:r>
            <a:r>
              <a:rPr lang="sr-Cyrl-CS" sz="2800" dirty="0"/>
              <a:t>ра у центрима управљања су руке много ангажованије него код канцеларијских службеника што значи да класичне канцеларијске столице нису адекватне.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457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3200" dirty="0"/>
              <a:t>Ерготехничка анализа седишта</a:t>
            </a:r>
            <a:endParaRPr lang="en-US" sz="32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914400"/>
            <a:ext cx="8077200" cy="5486400"/>
          </a:xfrm>
        </p:spPr>
        <p:txBody>
          <a:bodyPr/>
          <a:lstStyle/>
          <a:p>
            <a:pPr marL="225425" indent="-225425" algn="just" eaLnBrk="1" hangingPunct="1">
              <a:spcBef>
                <a:spcPts val="1200"/>
              </a:spcBef>
              <a:spcAft>
                <a:spcPts val="600"/>
              </a:spcAft>
              <a:buSzPct val="84000"/>
              <a:buFont typeface="Wingdings" pitchFamily="2" charset="2"/>
              <a:buChar char="ü"/>
            </a:pPr>
            <a:r>
              <a:rPr lang="sr-Cyrl-CS" sz="2800" dirty="0"/>
              <a:t>Висина седишта треба да буде од 40 до 43 </a:t>
            </a:r>
            <a:r>
              <a:rPr lang="en-US" sz="2800" dirty="0"/>
              <a:t>cm</a:t>
            </a:r>
            <a:r>
              <a:rPr lang="sr-Cyrl-CS" sz="2800" dirty="0"/>
              <a:t>, а да би се избегао притисак на бутину предња ивица треба да буде 5 </a:t>
            </a:r>
            <a:r>
              <a:rPr lang="en-US" sz="2800" dirty="0"/>
              <a:t>cm</a:t>
            </a:r>
            <a:r>
              <a:rPr lang="sr-Cyrl-CS" sz="2800" dirty="0"/>
              <a:t> нижа од задње</a:t>
            </a:r>
            <a:r>
              <a:rPr lang="en-US" sz="2800" dirty="0"/>
              <a:t>.</a:t>
            </a:r>
            <a:r>
              <a:rPr lang="sr-Cyrl-CS" sz="2800" dirty="0"/>
              <a:t> </a:t>
            </a:r>
          </a:p>
          <a:p>
            <a:pPr marL="225425" indent="-225425" algn="just" eaLnBrk="1" hangingPunct="1">
              <a:spcBef>
                <a:spcPts val="1200"/>
              </a:spcBef>
              <a:spcAft>
                <a:spcPts val="600"/>
              </a:spcAft>
              <a:buSzPct val="84000"/>
              <a:buFont typeface="Wingdings" pitchFamily="2" charset="2"/>
              <a:buChar char="ü"/>
            </a:pPr>
            <a:r>
              <a:rPr lang="sr-Cyrl-CS" sz="2800" dirty="0"/>
              <a:t>Дубине седишта - препоручује се вредност од око 40 </a:t>
            </a:r>
            <a:r>
              <a:rPr lang="en-US" sz="2800" dirty="0"/>
              <a:t>cm</a:t>
            </a:r>
            <a:r>
              <a:rPr lang="sr-Cyrl-CS" sz="2800" dirty="0"/>
              <a:t>  да се не би вршио притисак на лист потколенице</a:t>
            </a:r>
            <a:r>
              <a:rPr lang="en-US" sz="2800" dirty="0"/>
              <a:t>.</a:t>
            </a:r>
            <a:endParaRPr lang="sr-Cyrl-CS" sz="2800" dirty="0"/>
          </a:p>
          <a:p>
            <a:pPr marL="225425" indent="-225425" algn="just" eaLnBrk="1" hangingPunct="1">
              <a:spcBef>
                <a:spcPts val="1200"/>
              </a:spcBef>
              <a:spcAft>
                <a:spcPts val="600"/>
              </a:spcAft>
              <a:buSzPct val="84000"/>
              <a:buFont typeface="Wingdings" pitchFamily="2" charset="2"/>
              <a:buChar char="ü"/>
            </a:pPr>
            <a:r>
              <a:rPr lang="sr-Cyrl-CS" sz="2800" dirty="0"/>
              <a:t>Ширина седишта - препоручена вредности је око 40 </a:t>
            </a:r>
            <a:r>
              <a:rPr lang="en-US" sz="2800" dirty="0"/>
              <a:t>cm.</a:t>
            </a:r>
            <a:endParaRPr lang="sr-Cyrl-CS" sz="2800" dirty="0"/>
          </a:p>
          <a:p>
            <a:pPr marL="225425" indent="-225425" algn="just" eaLnBrk="1" hangingPunct="1">
              <a:spcBef>
                <a:spcPts val="1200"/>
              </a:spcBef>
              <a:spcAft>
                <a:spcPts val="600"/>
              </a:spcAft>
              <a:buSzPct val="84000"/>
              <a:buFont typeface="Wingdings" pitchFamily="2" charset="2"/>
              <a:buChar char="ü"/>
            </a:pPr>
            <a:r>
              <a:rPr lang="sr-Cyrl-CS" sz="2800" dirty="0"/>
              <a:t>Углови наслона - препоручена вредности је 95-115</a:t>
            </a:r>
            <a:r>
              <a:rPr lang="en-US" sz="2800" dirty="0"/>
              <a:t>º.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3200" dirty="0"/>
              <a:t>Анализа пратећег система "радна средина"</a:t>
            </a:r>
            <a:endParaRPr lang="en-US" sz="32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19100" y="1371600"/>
            <a:ext cx="8305800" cy="4953000"/>
          </a:xfrm>
        </p:spPr>
        <p:txBody>
          <a:bodyPr>
            <a:normAutofit/>
          </a:bodyPr>
          <a:lstStyle/>
          <a:p>
            <a:pPr marL="225425" indent="-225425" algn="just" eaLnBrk="1" fontAlgn="auto" hangingPunct="1">
              <a:spcBef>
                <a:spcPts val="12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Wingdings" pitchFamily="2" charset="2"/>
              <a:buChar char="§"/>
              <a:tabLst>
                <a:tab pos="225425" algn="l"/>
              </a:tabLst>
              <a:defRPr/>
            </a:pPr>
            <a:r>
              <a:rPr lang="sr-Cyrl-CS" sz="2600" dirty="0"/>
              <a:t>Радну средину операт</a:t>
            </a:r>
            <a:r>
              <a:rPr lang="en-US" sz="2600" dirty="0"/>
              <a:t>e</a:t>
            </a:r>
            <a:r>
              <a:rPr lang="sr-Cyrl-CS" sz="2600" dirty="0"/>
              <a:t>ра чине радне просторије и услови који у њима владају.</a:t>
            </a:r>
          </a:p>
          <a:p>
            <a:pPr marL="225425" indent="-225425" algn="just" eaLnBrk="1" fontAlgn="auto" hangingPunct="1">
              <a:spcBef>
                <a:spcPts val="12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Wingdings" pitchFamily="2" charset="2"/>
              <a:buChar char="§"/>
              <a:tabLst>
                <a:tab pos="225425" algn="l"/>
              </a:tabLst>
              <a:defRPr/>
            </a:pPr>
            <a:r>
              <a:rPr lang="sr-Cyrl-CS" sz="2600" dirty="0"/>
              <a:t>Осветљење, климатизација и бука утичу на квалитет радне средине.</a:t>
            </a:r>
          </a:p>
          <a:p>
            <a:pPr marL="225425" indent="-225425" algn="just" eaLnBrk="1" fontAlgn="auto" hangingPunct="1">
              <a:spcBef>
                <a:spcPts val="12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Wingdings" pitchFamily="2" charset="2"/>
              <a:buChar char="§"/>
              <a:tabLst>
                <a:tab pos="225425" algn="l"/>
              </a:tabLst>
              <a:defRPr/>
            </a:pPr>
            <a:r>
              <a:rPr lang="sr-Cyrl-CS" sz="2600" dirty="0"/>
              <a:t>Добро одређени параметри радне средине смањују тежину рада (одговоран и сменски рад) и могућност </a:t>
            </a:r>
            <a:r>
              <a:rPr lang="sr-Latn-CS" sz="2600" dirty="0"/>
              <a:t> </a:t>
            </a:r>
            <a:r>
              <a:rPr lang="sr-Cyrl-CS" sz="2600" dirty="0"/>
              <a:t>грешке операт</a:t>
            </a:r>
            <a:r>
              <a:rPr lang="en-US" sz="2600" dirty="0"/>
              <a:t>e</a:t>
            </a:r>
            <a:r>
              <a:rPr lang="sr-Cyrl-CS" sz="2600" dirty="0"/>
              <a:t>ра.</a:t>
            </a:r>
          </a:p>
          <a:p>
            <a:pPr marL="225425" indent="-225425" algn="just" eaLnBrk="1" fontAlgn="auto" hangingPunct="1">
              <a:spcBef>
                <a:spcPts val="12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Wingdings" pitchFamily="2" charset="2"/>
              <a:buChar char="§"/>
              <a:tabLst>
                <a:tab pos="225425" algn="l"/>
              </a:tabLst>
              <a:defRPr/>
            </a:pPr>
            <a:r>
              <a:rPr lang="sr-Cyrl-CS" sz="2600" dirty="0"/>
              <a:t>Опрема коју операт</a:t>
            </a:r>
            <a:r>
              <a:rPr lang="en-US" sz="2600" dirty="0"/>
              <a:t>e</a:t>
            </a:r>
            <a:r>
              <a:rPr lang="sr-Cyrl-CS" sz="2600" dirty="0"/>
              <a:t>р користи у раду су</a:t>
            </a:r>
            <a:r>
              <a:rPr lang="sr-Latn-CS" sz="2600" dirty="0"/>
              <a:t> </a:t>
            </a:r>
            <a:r>
              <a:rPr lang="sr-Cyrl-CS" sz="2600" dirty="0"/>
              <a:t>видео </a:t>
            </a:r>
          </a:p>
          <a:p>
            <a:pPr marL="225425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5000"/>
              <a:buFont typeface="Wingdings" pitchFamily="2" charset="2"/>
              <a:buNone/>
              <a:tabLst>
                <a:tab pos="225425" algn="l"/>
              </a:tabLst>
              <a:defRPr/>
            </a:pPr>
            <a:r>
              <a:rPr lang="sr-Cyrl-CS" sz="2600" dirty="0"/>
              <a:t>терминали, приказне плоче, штампачи, телефон, радио уређаји.</a:t>
            </a:r>
          </a:p>
          <a:p>
            <a:pPr marL="274320" indent="-274320"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3200" dirty="0"/>
              <a:t>Ерготехничка организација радног простора</a:t>
            </a:r>
            <a:endParaRPr lang="en-US" sz="32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8228860" cy="5181600"/>
          </a:xfrm>
        </p:spPr>
        <p:txBody>
          <a:bodyPr/>
          <a:lstStyle/>
          <a:p>
            <a:pPr marL="0" indent="0" algn="just" eaLnBrk="1" hangingPunct="1"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sr-Cyrl-CS" sz="2800" dirty="0"/>
              <a:t>У овиру ерготехничке анализе организације радног простора центара управљања треба посветити пажњу усклађеном распореду елемената центара - командног пулта, приказне плоче, графичких екрана, тастатура.</a:t>
            </a:r>
          </a:p>
          <a:p>
            <a:pPr marL="0" indent="0" algn="just" eaLnBrk="1" hangingPunct="1"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sr-Cyrl-CS" sz="2800" dirty="0"/>
              <a:t>Такође се мора водити рачуна и о функционалности помоћних просторија (простора за смештај рачунарске опреме, за одржавање, за одмор)</a:t>
            </a:r>
            <a:r>
              <a:rPr lang="en-US" sz="2800" dirty="0"/>
              <a:t>.</a:t>
            </a:r>
            <a:endParaRPr lang="sr-Cyrl-CS" sz="2800" dirty="0"/>
          </a:p>
          <a:p>
            <a:pPr marL="0" indent="0" algn="just" eaLnBrk="1" hangingPunct="1">
              <a:lnSpc>
                <a:spcPct val="120000"/>
              </a:lnSpc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19100" y="228600"/>
            <a:ext cx="8305800" cy="6477000"/>
          </a:xfrm>
        </p:spPr>
        <p:txBody>
          <a:bodyPr>
            <a:noAutofit/>
          </a:bodyPr>
          <a:lstStyle/>
          <a:p>
            <a:pPr marL="0" indent="0" algn="just" eaLnBrk="1" hangingPunct="1">
              <a:spcBef>
                <a:spcPts val="1200"/>
              </a:spcBef>
              <a:spcAft>
                <a:spcPts val="600"/>
              </a:spcAft>
              <a:buFontTx/>
              <a:buNone/>
              <a:defRPr/>
            </a:pPr>
            <a:r>
              <a:rPr lang="sr-Cyrl-CS" sz="2600" dirty="0"/>
              <a:t>Избор боја такође игра важну улогу. </a:t>
            </a:r>
          </a:p>
          <a:p>
            <a:pPr marL="0" indent="0" algn="just" eaLnBrk="1" hangingPunct="1">
              <a:spcBef>
                <a:spcPts val="1200"/>
              </a:spcBef>
              <a:spcAft>
                <a:spcPts val="600"/>
              </a:spcAft>
              <a:buFontTx/>
              <a:buNone/>
              <a:defRPr/>
            </a:pPr>
            <a:r>
              <a:rPr lang="sr-Cyrl-C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Утицај боја на рад оператора </a:t>
            </a:r>
            <a:r>
              <a:rPr lang="sr-Cyrl-CS" sz="2600" dirty="0"/>
              <a:t>има следећа дејства:</a:t>
            </a:r>
          </a:p>
          <a:p>
            <a:pPr marL="284163" indent="-284163" algn="just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E10F5A"/>
              </a:buClr>
              <a:buSzPct val="100000"/>
              <a:buFont typeface="Wingdings" pitchFamily="2" charset="2"/>
              <a:buChar char="§"/>
              <a:defRPr/>
            </a:pPr>
            <a:r>
              <a:rPr lang="sr-Cyrl-CS" sz="2600" b="1" dirty="0"/>
              <a:t>Физиолошко дејство боја</a:t>
            </a:r>
            <a:r>
              <a:rPr lang="sr-Cyrl-CS" sz="2600" dirty="0"/>
              <a:t>: боје утичу на опште стање операт</a:t>
            </a:r>
            <a:r>
              <a:rPr lang="en-US" sz="2600" dirty="0"/>
              <a:t>e</a:t>
            </a:r>
            <a:r>
              <a:rPr lang="sr-Cyrl-CS" sz="2600" dirty="0"/>
              <a:t>ра</a:t>
            </a:r>
            <a:r>
              <a:rPr lang="sr-Latn-RS" sz="2600" dirty="0"/>
              <a:t> </a:t>
            </a:r>
            <a:r>
              <a:rPr lang="sr-Cyrl-CS" sz="2600" dirty="0"/>
              <a:t>-</a:t>
            </a:r>
            <a:r>
              <a:rPr lang="sr-Latn-RS" sz="2600" dirty="0"/>
              <a:t> </a:t>
            </a:r>
            <a:r>
              <a:rPr lang="sr-Cyrl-CS" sz="2600" dirty="0"/>
              <a:t>радну способност, брзину реаговања, замор... </a:t>
            </a:r>
          </a:p>
          <a:p>
            <a:pPr marL="688975" indent="-284163" algn="just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FF0000"/>
              </a:buClr>
              <a:buSzPct val="100000"/>
              <a:buFont typeface="Wingdings" pitchFamily="2" charset="2"/>
              <a:buChar char="ü"/>
              <a:defRPr/>
            </a:pPr>
            <a:r>
              <a:rPr lang="sr-Cyrl-CS" sz="2600" dirty="0"/>
              <a:t>Тако црвена боја доприноси убрзавању реакција, жута не утиче на брзину, зелена боја лако успорава, љубичаста изазива приметно успоравање реакција</a:t>
            </a:r>
          </a:p>
          <a:p>
            <a:pPr marL="688975" indent="-284163" algn="just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FF6600"/>
              </a:buClr>
              <a:buSzPct val="100000"/>
              <a:buFont typeface="Wingdings" pitchFamily="2" charset="2"/>
              <a:buChar char="ü"/>
              <a:defRPr/>
            </a:pPr>
            <a:r>
              <a:rPr lang="sr-Cyrl-CS" sz="2600" dirty="0"/>
              <a:t>Јарко окружење стимулише мишићну активност, али омета умни рад  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457200"/>
            <a:ext cx="8229600" cy="5867400"/>
          </a:xfrm>
        </p:spPr>
        <p:txBody>
          <a:bodyPr>
            <a:normAutofit fontScale="92500"/>
          </a:bodyPr>
          <a:lstStyle/>
          <a:p>
            <a:pPr marL="225425" indent="-225425" algn="just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defRPr/>
            </a:pPr>
            <a:r>
              <a:rPr lang="sr-Cyrl-CS" sz="2800" b="1" dirty="0"/>
              <a:t>Психолошко дејство боја</a:t>
            </a:r>
            <a:r>
              <a:rPr lang="sr-Cyrl-CS" sz="2800" dirty="0"/>
              <a:t>: боје утичу на карактер активности операт</a:t>
            </a:r>
            <a:r>
              <a:rPr lang="en-US" sz="2800" dirty="0"/>
              <a:t>e</a:t>
            </a:r>
            <a:r>
              <a:rPr lang="sr-Cyrl-CS" sz="2800" dirty="0"/>
              <a:t>ра (узбуђујуће и смирујуће боје), боје које изазивају осећај хладноће или осећај топлоте.</a:t>
            </a:r>
            <a:endParaRPr lang="sr-Latn-CS" sz="2800" dirty="0"/>
          </a:p>
          <a:p>
            <a:pPr marL="225425" indent="-225425" algn="just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defRPr/>
            </a:pPr>
            <a:r>
              <a:rPr lang="sr-Cyrl-CS" sz="2800" b="1" dirty="0"/>
              <a:t>Биолошко дејство боја</a:t>
            </a:r>
            <a:r>
              <a:rPr lang="sr-Cyrl-CS" sz="2800" dirty="0"/>
              <a:t>: боје утичу на биохемијске процесе операт</a:t>
            </a:r>
            <a:r>
              <a:rPr lang="en-US" sz="2800" dirty="0"/>
              <a:t>e</a:t>
            </a:r>
            <a:r>
              <a:rPr lang="sr-Cyrl-CS" sz="2800" dirty="0"/>
              <a:t>ра. </a:t>
            </a:r>
          </a:p>
          <a:p>
            <a:pPr marL="749300" indent="-344488" algn="just" eaLnBrk="1" fontAlgn="auto" hangingPunct="1">
              <a:lnSpc>
                <a:spcPct val="120000"/>
              </a:lnSpc>
              <a:spcAft>
                <a:spcPts val="0"/>
              </a:spcAft>
              <a:buSzPct val="100000"/>
              <a:buFont typeface="Wingdings" pitchFamily="2" charset="2"/>
              <a:buChar char="ü"/>
              <a:defRPr/>
            </a:pPr>
            <a:r>
              <a:rPr lang="sr-Cyrl-CS" sz="2800" dirty="0"/>
              <a:t>Тако плава боја смањује хормоналну активност, снижава притисак и успорава брзину</a:t>
            </a:r>
          </a:p>
          <a:p>
            <a:pPr marL="749300" indent="-344488" algn="just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FF0000"/>
              </a:buClr>
              <a:buSzPct val="100000"/>
              <a:buFont typeface="Wingdings" pitchFamily="2" charset="2"/>
              <a:buChar char="ü"/>
              <a:defRPr/>
            </a:pPr>
            <a:r>
              <a:rPr lang="sr-Cyrl-CS" sz="2800" dirty="0"/>
              <a:t>Црвена боја подиже крвни притисак, убрзава пулс, повећава нервну напетост операт</a:t>
            </a:r>
            <a:r>
              <a:rPr lang="en-US" sz="2800" dirty="0"/>
              <a:t>e</a:t>
            </a:r>
            <a:r>
              <a:rPr lang="sr-Cyrl-CS" sz="2800" dirty="0"/>
              <a:t>ра  </a:t>
            </a:r>
          </a:p>
          <a:p>
            <a:pPr marL="225425" indent="-225425" algn="just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defRPr/>
            </a:pPr>
            <a:endParaRPr lang="sr-Cyrl-CS" sz="2800" dirty="0"/>
          </a:p>
          <a:p>
            <a:pPr marL="225425" indent="-225425"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Cyrl-CS" dirty="0"/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533400"/>
            <a:ext cx="8077200" cy="5791200"/>
          </a:xfrm>
        </p:spPr>
        <p:txBody>
          <a:bodyPr>
            <a:normAutofit fontScale="92500" lnSpcReduction="20000"/>
          </a:bodyPr>
          <a:lstStyle/>
          <a:p>
            <a:pPr marL="225425" indent="-225425" algn="just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sr-Cyrl-CS" sz="2800" dirty="0"/>
              <a:t>Боје имају утицаја и на одбијање светлости од површина, </a:t>
            </a:r>
            <a:r>
              <a:rPr lang="sr-Cyrl-C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коефицијент рефлексије треба да буде од 25-60% </a:t>
            </a:r>
            <a:r>
              <a:rPr lang="sr-Cyrl-CS" sz="2800" dirty="0"/>
              <a:t>(осим таванице)</a:t>
            </a:r>
          </a:p>
          <a:p>
            <a:pPr marL="225425" indent="-225425" algn="just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sr-Cyrl-CS" sz="2800" dirty="0"/>
              <a:t>Таваница треба да буде обојена белом бојом (психолошки неутрална боја, коефицијент рефлексије 80-90%)</a:t>
            </a:r>
            <a:endParaRPr lang="sr-Latn-CS" sz="2800" dirty="0"/>
          </a:p>
          <a:p>
            <a:pPr marL="225425" indent="-225425" algn="just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sr-Cyrl-CS" sz="2800" dirty="0"/>
              <a:t>Горњи део зидова треба да има коефицијент рефлексије 40-60% (ако су под и опрема тамни) или 50-70% ако је већина површина у центру обојена светлим бојама</a:t>
            </a:r>
          </a:p>
          <a:p>
            <a:pPr marL="225425" indent="-225425" algn="just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sr-Cyrl-CS" sz="2800" dirty="0"/>
              <a:t>Под треба да има коефицијент рефлексије од 20-40%</a:t>
            </a:r>
          </a:p>
          <a:p>
            <a:pPr marL="225425" indent="-225425"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Cyrl-CS" sz="2800" dirty="0"/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 lnSpcReduction="10000"/>
          </a:bodyPr>
          <a:lstStyle/>
          <a:p>
            <a:pPr marL="225425" indent="-225425" algn="just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SzPct val="101000"/>
              <a:buFont typeface="Arial" pitchFamily="34" charset="0"/>
              <a:buChar char="•"/>
              <a:defRPr/>
            </a:pPr>
            <a:r>
              <a:rPr lang="sr-Cyrl-C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Опрема</a:t>
            </a:r>
            <a:r>
              <a:rPr lang="sr-Cyrl-CS" sz="2800" dirty="0"/>
              <a:t> треба да има </a:t>
            </a:r>
            <a:r>
              <a:rPr lang="sr-Cyrl-C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коефицијент рефлексије од 25-40%</a:t>
            </a:r>
            <a:r>
              <a:rPr lang="sr-Cyrl-CS" sz="2800" dirty="0"/>
              <a:t> и треба да је светлија ако је под светлији, тј. тамнија ако је под тамнији</a:t>
            </a:r>
          </a:p>
          <a:p>
            <a:pPr marL="225425" indent="-225425" algn="just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SzPct val="101000"/>
              <a:buFont typeface="Arial" pitchFamily="34" charset="0"/>
              <a:buChar char="•"/>
              <a:defRPr/>
            </a:pPr>
            <a:r>
              <a:rPr lang="sr-Cyrl-CS" sz="2800" dirty="0"/>
              <a:t>Боје у радној средини доприносе лакшој и бржој орјентацији, правилној осветљености, хармонији простора, већој сигурности при раду, оптимизацији видно-нервних функција операт</a:t>
            </a:r>
            <a:r>
              <a:rPr lang="en-US" sz="2800" dirty="0"/>
              <a:t>e</a:t>
            </a:r>
            <a:r>
              <a:rPr lang="sr-Cyrl-CS" sz="2800" dirty="0"/>
              <a:t>ра, осећају угодности, концентрацији, општем побољшању радног амбијента и задовољства на раду</a:t>
            </a:r>
          </a:p>
          <a:p>
            <a:pPr marL="225425" indent="-225425"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Cyrl-CS" dirty="0"/>
          </a:p>
          <a:p>
            <a:pPr marL="225425" indent="-225425"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Cyrl-CS" dirty="0"/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sz="3200" dirty="0" smtClean="0"/>
              <a:t>Тастатуре</a:t>
            </a:r>
            <a:endParaRPr lang="en-US" sz="32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458200" cy="5257800"/>
          </a:xfrm>
        </p:spPr>
        <p:txBody>
          <a:bodyPr/>
          <a:lstStyle/>
          <a:p>
            <a:pPr eaLnBrk="1" hangingPunct="1"/>
            <a:r>
              <a:rPr lang="sr-Cyrl-RS" sz="2600" dirty="0" smtClean="0"/>
              <a:t>Најчешће </a:t>
            </a:r>
            <a:r>
              <a:rPr lang="sr-Cyrl-RS" sz="2600" dirty="0"/>
              <a:t>су у употреби тзв. </a:t>
            </a:r>
            <a:r>
              <a:rPr lang="sr-Latn-CS" sz="2600" dirty="0"/>
              <a:t>QW</a:t>
            </a:r>
            <a:r>
              <a:rPr lang="sr-Cyrl-RS" sz="2600" dirty="0"/>
              <a:t>ЕРТ</a:t>
            </a:r>
            <a:r>
              <a:rPr lang="sr-Latn-CS" sz="2600" dirty="0"/>
              <a:t>Y </a:t>
            </a:r>
            <a:r>
              <a:rPr lang="sr-Cyrl-RS" sz="2600" dirty="0"/>
              <a:t>тастатуре.</a:t>
            </a:r>
          </a:p>
          <a:p>
            <a:pPr eaLnBrk="1" hangingPunct="1"/>
            <a:r>
              <a:rPr lang="sr-Cyrl-RS" sz="2600" dirty="0" smtClean="0"/>
              <a:t>У </a:t>
            </a:r>
            <a:r>
              <a:rPr lang="sr-Cyrl-RS" sz="2600" dirty="0"/>
              <a:t>новије време се препоручују раздвојене тастатуре.</a:t>
            </a:r>
          </a:p>
          <a:p>
            <a:pPr eaLnBrk="1" hangingPunct="1"/>
            <a:r>
              <a:rPr lang="sr-Cyrl-RS" sz="2600" dirty="0" smtClean="0"/>
              <a:t>Ергономска </a:t>
            </a:r>
            <a:r>
              <a:rPr lang="sr-Cyrl-RS" sz="2600" dirty="0"/>
              <a:t>препорука је да оптимална висина тастатуре треба да омогући да подлактице и шаке буду у хоризонталном положају.</a:t>
            </a:r>
          </a:p>
          <a:p>
            <a:pPr eaLnBrk="1" hangingPunct="1"/>
            <a:r>
              <a:rPr lang="sr-Cyrl-RS" sz="2600" dirty="0" smtClean="0"/>
              <a:t>Пречник </a:t>
            </a:r>
            <a:r>
              <a:rPr lang="sr-Cyrl-RS" sz="2600" dirty="0"/>
              <a:t>врха дирке треба да буде око 13 </a:t>
            </a:r>
            <a:r>
              <a:rPr lang="sr-Latn-CS" sz="2600" dirty="0"/>
              <a:t>mm.</a:t>
            </a:r>
          </a:p>
          <a:p>
            <a:pPr eaLnBrk="1" hangingPunct="1"/>
            <a:r>
              <a:rPr lang="sr-Cyrl-RS" sz="2600" dirty="0" smtClean="0"/>
              <a:t>Препоручени </a:t>
            </a:r>
            <a:r>
              <a:rPr lang="sr-Cyrl-RS" sz="2600" dirty="0"/>
              <a:t>отпор дирке је од 0,25-1,5 </a:t>
            </a:r>
            <a:r>
              <a:rPr lang="sr-Latn-CS" sz="2600" dirty="0"/>
              <a:t>N.</a:t>
            </a:r>
          </a:p>
          <a:p>
            <a:pPr eaLnBrk="1" hangingPunct="1"/>
            <a:r>
              <a:rPr lang="sr-Cyrl-RS" sz="2600" dirty="0" smtClean="0"/>
              <a:t>Помак </a:t>
            </a:r>
            <a:r>
              <a:rPr lang="sr-Cyrl-RS" sz="2600" dirty="0"/>
              <a:t>дирке од 1,3-6,3 </a:t>
            </a:r>
            <a:r>
              <a:rPr lang="sr-Latn-CS" sz="2600" dirty="0"/>
              <a:t>mm.</a:t>
            </a:r>
          </a:p>
          <a:p>
            <a:pPr eaLnBrk="1" hangingPunct="1"/>
            <a:r>
              <a:rPr lang="sr-Cyrl-RS" sz="2600" dirty="0" smtClean="0"/>
              <a:t>Размак </a:t>
            </a:r>
            <a:r>
              <a:rPr lang="sr-Cyrl-RS" sz="2600" dirty="0"/>
              <a:t>између дирки 3-7 </a:t>
            </a:r>
            <a:r>
              <a:rPr lang="sr-Latn-CS" sz="2600" dirty="0"/>
              <a:t>mm.</a:t>
            </a:r>
          </a:p>
          <a:p>
            <a:pPr eaLnBrk="1" hangingPunct="1"/>
            <a:r>
              <a:rPr lang="sr-Cyrl-RS" sz="2600" dirty="0" smtClean="0"/>
              <a:t>Нагиб </a:t>
            </a:r>
            <a:r>
              <a:rPr lang="sr-Cyrl-RS" sz="2600" dirty="0"/>
              <a:t>тастатуре 10-15 степени.</a:t>
            </a:r>
          </a:p>
          <a:p>
            <a:pPr eaLnBrk="1" hangingPunct="1"/>
            <a:r>
              <a:rPr lang="sr-Cyrl-RS" sz="2600" dirty="0" smtClean="0"/>
              <a:t>Дебљина </a:t>
            </a:r>
            <a:r>
              <a:rPr lang="sr-Cyrl-RS" sz="2600" dirty="0"/>
              <a:t>тастатуре око 30 </a:t>
            </a:r>
            <a:r>
              <a:rPr lang="sr-Latn-CS" sz="2600" dirty="0"/>
              <a:t>mm.</a:t>
            </a:r>
            <a:endParaRPr lang="sr-Latn-CS" sz="2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A</a:t>
            </a:r>
            <a:r>
              <a:rPr lang="sr-Cyrl-CS" sz="3200" dirty="0"/>
              <a:t>нализа осветљености у центрима контроле и управљања</a:t>
            </a:r>
            <a:endParaRPr lang="en-US" sz="32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46573"/>
            <a:ext cx="8305800" cy="5181600"/>
          </a:xfrm>
        </p:spPr>
        <p:txBody>
          <a:bodyPr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Вештачко осветљење </a:t>
            </a:r>
            <a:r>
              <a:rPr lang="sr-Cyrl-CS" sz="2600" dirty="0"/>
              <a:t>мора да испуни следеће захтеве:</a:t>
            </a:r>
          </a:p>
          <a:p>
            <a:pPr marL="465138" indent="-239713" algn="just" eaLnBrk="1" fontAlgn="auto" hangingPunct="1">
              <a:spcBef>
                <a:spcPts val="1000"/>
              </a:spcBef>
              <a:spcAft>
                <a:spcPts val="0"/>
              </a:spcAft>
              <a:buSzPct val="85000"/>
              <a:buFont typeface="Wingdings" pitchFamily="2" charset="2"/>
              <a:buChar char="ü"/>
              <a:defRPr/>
            </a:pPr>
            <a:r>
              <a:rPr lang="sr-Cyrl-CS" sz="2600" dirty="0"/>
              <a:t>Да омогући добре видне услове за извршење рада</a:t>
            </a:r>
          </a:p>
          <a:p>
            <a:pPr marL="465138" indent="-239713" algn="just" eaLnBrk="1" fontAlgn="auto" hangingPunct="1">
              <a:spcBef>
                <a:spcPts val="1000"/>
              </a:spcBef>
              <a:spcAft>
                <a:spcPts val="0"/>
              </a:spcAft>
              <a:buSzPct val="85000"/>
              <a:buFont typeface="Wingdings" pitchFamily="2" charset="2"/>
              <a:buChar char="ü"/>
              <a:defRPr/>
            </a:pPr>
            <a:r>
              <a:rPr lang="sr-Cyrl-CS" sz="2600" dirty="0"/>
              <a:t>Да доприноси добром физичком и психичком осећају човека</a:t>
            </a:r>
          </a:p>
          <a:p>
            <a:pPr marL="465138" indent="-239713" algn="just" eaLnBrk="1" fontAlgn="auto" hangingPunct="1">
              <a:spcBef>
                <a:spcPts val="1000"/>
              </a:spcBef>
              <a:spcAft>
                <a:spcPts val="0"/>
              </a:spcAft>
              <a:buSzPct val="85000"/>
              <a:buFont typeface="Wingdings" pitchFamily="2" charset="2"/>
              <a:buChar char="ü"/>
              <a:defRPr/>
            </a:pPr>
            <a:r>
              <a:rPr lang="sr-Cyrl-CS" sz="2600" dirty="0"/>
              <a:t>Да спречи незгоде</a:t>
            </a:r>
          </a:p>
          <a:p>
            <a:pPr marL="465138" indent="-239713" algn="just" eaLnBrk="1" fontAlgn="auto" hangingPunct="1">
              <a:spcBef>
                <a:spcPts val="1000"/>
              </a:spcBef>
              <a:spcAft>
                <a:spcPts val="0"/>
              </a:spcAft>
              <a:buSzPct val="85000"/>
              <a:buFont typeface="Wingdings" pitchFamily="2" charset="2"/>
              <a:buChar char="ü"/>
              <a:defRPr/>
            </a:pPr>
            <a:r>
              <a:rPr lang="sr-Cyrl-CS" sz="2600" dirty="0"/>
              <a:t>Да буде економично</a:t>
            </a:r>
          </a:p>
          <a:p>
            <a:pPr marL="0" indent="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2600" dirty="0"/>
              <a:t>Оптимално осветљење је оно подручје јачине осветљења при коме људски организам у датом временском интервалу има највећу продуктивност уз најмањи замор. </a:t>
            </a:r>
            <a:endParaRPr lang="en-US" sz="2600" dirty="0"/>
          </a:p>
          <a:p>
            <a:pPr marL="274320" indent="-274320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sr-Cyrl-CS" sz="2200" dirty="0"/>
          </a:p>
          <a:p>
            <a:pPr marL="274320" indent="-274320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838200"/>
            <a:ext cx="8458200" cy="5410200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2600" dirty="0"/>
              <a:t>Могу се дефинисати 3 подручја истраживања о утицају нивоа осветљености:</a:t>
            </a:r>
          </a:p>
          <a:p>
            <a:pPr marL="739775" indent="-514350" eaLnBrk="1" fontAlgn="auto" hangingPunct="1">
              <a:spcBef>
                <a:spcPts val="1200"/>
              </a:spcBef>
              <a:spcAft>
                <a:spcPts val="600"/>
              </a:spcAft>
              <a:buSzPct val="86000"/>
              <a:buFont typeface="+mj-lt"/>
              <a:buAutoNum type="arabicParenR"/>
              <a:defRPr/>
            </a:pPr>
            <a:r>
              <a:rPr lang="sr-Cyrl-C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Физиолошко-сензорно</a:t>
            </a:r>
            <a:r>
              <a:rPr lang="sr-Latn-CS" sz="2600" dirty="0"/>
              <a:t> </a:t>
            </a:r>
            <a:r>
              <a:rPr lang="sr-Cyrl-CS" sz="2600" dirty="0"/>
              <a:t>подручје  (истраживање узрока смањивања видних способности, утицај неадекватне осветљености на умор операт</a:t>
            </a:r>
            <a:r>
              <a:rPr lang="en-US" sz="2600" dirty="0"/>
              <a:t>e</a:t>
            </a:r>
            <a:r>
              <a:rPr lang="sr-Cyrl-CS" sz="2600" dirty="0"/>
              <a:t>ра)</a:t>
            </a:r>
          </a:p>
          <a:p>
            <a:pPr marL="739775" indent="-514350" algn="just" eaLnBrk="1" fontAlgn="auto" hangingPunct="1">
              <a:spcBef>
                <a:spcPts val="1200"/>
              </a:spcBef>
              <a:spcAft>
                <a:spcPts val="600"/>
              </a:spcAft>
              <a:buSzPct val="86000"/>
              <a:buFont typeface="+mj-lt"/>
              <a:buAutoNum type="arabicParenR"/>
              <a:defRPr/>
            </a:pPr>
            <a:r>
              <a:rPr lang="sr-Cyrl-C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Психолошко подручје </a:t>
            </a:r>
            <a:r>
              <a:rPr lang="sr-Cyrl-CS" sz="2600" dirty="0"/>
              <a:t>(истраживање утиска пријатности, јасноће опажања, просторног утиска) </a:t>
            </a:r>
          </a:p>
          <a:p>
            <a:pPr marL="739775" indent="-514350" algn="just" eaLnBrk="1" fontAlgn="auto" hangingPunct="1">
              <a:spcBef>
                <a:spcPts val="1200"/>
              </a:spcBef>
              <a:spcAft>
                <a:spcPts val="600"/>
              </a:spcAft>
              <a:buSzPct val="86000"/>
              <a:buFont typeface="+mj-lt"/>
              <a:buAutoNum type="arabicParenR"/>
              <a:defRPr/>
            </a:pPr>
            <a:r>
              <a:rPr lang="sr-Cyrl-C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Биохемијско подручје </a:t>
            </a:r>
            <a:r>
              <a:rPr lang="sr-Cyrl-CS" sz="2600" dirty="0"/>
              <a:t>(утицај светлости на разне биохемијске процесе, емоционални ефекти као резултат перципирања боја...)</a:t>
            </a:r>
          </a:p>
          <a:p>
            <a:pPr marL="274320" indent="-274320" algn="just" eaLnBrk="1" fontAlgn="auto" hangingPunct="1">
              <a:spcAft>
                <a:spcPts val="600"/>
              </a:spcAft>
              <a:buFontTx/>
              <a:buNone/>
              <a:defRPr/>
            </a:pPr>
            <a:endParaRPr lang="sr-Cyrl-CS" dirty="0"/>
          </a:p>
          <a:p>
            <a:pPr marL="274320" indent="-274320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19100" y="304800"/>
            <a:ext cx="8305800" cy="5943600"/>
          </a:xfrm>
        </p:spPr>
        <p:txBody>
          <a:bodyPr>
            <a:normAutofit/>
          </a:bodyPr>
          <a:lstStyle/>
          <a:p>
            <a:pPr marL="404813" indent="-404813" algn="just" eaLnBrk="1" fontAlgn="auto" hangingPunct="1">
              <a:spcAft>
                <a:spcPts val="600"/>
              </a:spcAft>
              <a:buSzPct val="86000"/>
              <a:buFont typeface="Courier New" pitchFamily="49" charset="0"/>
              <a:buChar char="o"/>
              <a:defRPr/>
            </a:pPr>
            <a:r>
              <a:rPr lang="sr-Cyrl-C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правилну анализу центара управљања релевантне су 2 фотометријске величине</a:t>
            </a:r>
            <a:r>
              <a:rPr lang="sr-Cyrl-CS" sz="2600" dirty="0"/>
              <a:t>: </a:t>
            </a:r>
            <a:endParaRPr lang="sr-Latn-CS" sz="2600" dirty="0"/>
          </a:p>
          <a:p>
            <a:pPr marL="1139825" indent="-390525" algn="just" eaLnBrk="1" fontAlgn="auto" hangingPunct="1">
              <a:spcAft>
                <a:spcPts val="600"/>
              </a:spcAft>
              <a:buSzPct val="90000"/>
              <a:buFont typeface="+mj-lt"/>
              <a:buAutoNum type="arabicPeriod"/>
              <a:defRPr/>
            </a:pPr>
            <a:r>
              <a:rPr lang="sr-Cyrl-CS" sz="2600" dirty="0"/>
              <a:t>осветљеност и </a:t>
            </a:r>
          </a:p>
          <a:p>
            <a:pPr marL="1139825" indent="-390525" algn="just" eaLnBrk="1" fontAlgn="auto" hangingPunct="1">
              <a:spcAft>
                <a:spcPts val="600"/>
              </a:spcAft>
              <a:buSzPct val="90000"/>
              <a:buFont typeface="+mj-lt"/>
              <a:buAutoNum type="arabicPeriod"/>
              <a:defRPr/>
            </a:pPr>
            <a:r>
              <a:rPr lang="sr-Cyrl-CS" sz="2600" dirty="0"/>
              <a:t>сјајност</a:t>
            </a:r>
          </a:p>
          <a:p>
            <a:pPr marL="404813" indent="-404813" algn="just" eaLnBrk="1" fontAlgn="auto" hangingPunct="1">
              <a:spcAft>
                <a:spcPts val="600"/>
              </a:spcAft>
              <a:buSzPct val="85000"/>
              <a:buFont typeface="Courier New" pitchFamily="49" charset="0"/>
              <a:buChar char="o"/>
              <a:defRPr/>
            </a:pPr>
            <a:r>
              <a:rPr lang="sr-Cyrl-CS" sz="2600" dirty="0"/>
              <a:t>Значај радног задатка одређује степен видног захтева.</a:t>
            </a:r>
          </a:p>
          <a:p>
            <a:pPr marL="404813" indent="-404813" algn="just" eaLnBrk="1" fontAlgn="auto" hangingPunct="1">
              <a:spcAft>
                <a:spcPts val="600"/>
              </a:spcAft>
              <a:buSzPct val="85000"/>
              <a:buFont typeface="Courier New" pitchFamily="49" charset="0"/>
              <a:buChar char="o"/>
              <a:defRPr/>
            </a:pPr>
            <a:r>
              <a:rPr lang="sr-Cyrl-CS" sz="2600" dirty="0"/>
              <a:t>Видни захтеви су одређени нивоом и просторном равномерношћу осветљености: </a:t>
            </a:r>
          </a:p>
          <a:p>
            <a:pPr marL="1079500" indent="-330200" algn="just" eaLnBrk="1" fontAlgn="auto" hangingPunct="1">
              <a:spcAft>
                <a:spcPts val="600"/>
              </a:spcAft>
              <a:buFont typeface="Wingdings" pitchFamily="2" charset="2"/>
              <a:buChar char="Ø"/>
              <a:tabLst>
                <a:tab pos="1079500" algn="l"/>
              </a:tabLst>
              <a:defRPr/>
            </a:pPr>
            <a:r>
              <a:rPr lang="sr-Cyrl-CS" sz="2600" dirty="0"/>
              <a:t>Малом видном захтеву одговара ниво осветљености од 80-120 </a:t>
            </a:r>
            <a:r>
              <a:rPr lang="en-US" sz="2600" dirty="0"/>
              <a:t>lx, </a:t>
            </a:r>
            <a:endParaRPr lang="sr-Cyrl-CS" sz="2600" dirty="0"/>
          </a:p>
          <a:p>
            <a:pPr marL="1079500" indent="-330200" eaLnBrk="1" fontAlgn="auto" hangingPunct="1">
              <a:spcAft>
                <a:spcPts val="600"/>
              </a:spcAft>
              <a:buFont typeface="Wingdings" pitchFamily="2" charset="2"/>
              <a:buChar char="Ø"/>
              <a:tabLst>
                <a:tab pos="1079500" algn="l"/>
              </a:tabLst>
              <a:defRPr/>
            </a:pPr>
            <a:r>
              <a:rPr lang="sr-Cyrl-CS" sz="2600" dirty="0"/>
              <a:t>Великом видном захтеву одговара осветљеност од 600-1000</a:t>
            </a:r>
            <a:r>
              <a:rPr lang="en-US" sz="2600" dirty="0"/>
              <a:t> lx</a:t>
            </a:r>
            <a:r>
              <a:rPr lang="sr-Cyrl-CS" sz="2600" dirty="0"/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685800"/>
            <a:ext cx="8153400" cy="5715000"/>
          </a:xfrm>
        </p:spPr>
        <p:txBody>
          <a:bodyPr>
            <a:normAutofit/>
          </a:bodyPr>
          <a:lstStyle/>
          <a:p>
            <a:pPr marL="284163" indent="-284163" algn="just" eaLnBrk="1" fontAlgn="auto" hangingPunct="1">
              <a:spcAft>
                <a:spcPts val="600"/>
              </a:spcAft>
              <a:buSzPct val="87000"/>
              <a:buFont typeface="Courier New" pitchFamily="49" charset="0"/>
              <a:buChar char="o"/>
              <a:defRPr/>
            </a:pPr>
            <a:r>
              <a:rPr lang="sr-Cyrl-CS" sz="2600" dirty="0"/>
              <a:t>Радни услови су бољи што су мање разлике у сјајности између радне површине и околних површина.  </a:t>
            </a:r>
          </a:p>
          <a:p>
            <a:pPr marL="854075" indent="-388938" algn="just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SzPct val="85000"/>
              <a:buFont typeface="Wingdings" pitchFamily="2" charset="2"/>
              <a:buChar char="ü"/>
              <a:defRPr/>
            </a:pPr>
            <a:r>
              <a:rPr lang="sr-Cyrl-CS" sz="2600" dirty="0"/>
              <a:t>Дозвољена сјајност између радне зоне и њене непосредне околине је од 3:1 до 5:1</a:t>
            </a:r>
          </a:p>
          <a:p>
            <a:pPr marL="854075" indent="-388938" algn="just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SzPct val="85000"/>
              <a:buFont typeface="Wingdings" pitchFamily="2" charset="2"/>
              <a:buChar char="ü"/>
              <a:defRPr/>
            </a:pPr>
            <a:r>
              <a:rPr lang="sr-Cyrl-CS" sz="2600" dirty="0"/>
              <a:t>Дозвољена сјајност између радне зоне и њене даље околине је од 10:1 до 20:1</a:t>
            </a:r>
          </a:p>
          <a:p>
            <a:pPr marL="854075" indent="-388938" algn="just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SzPct val="85000"/>
              <a:buFont typeface="Wingdings" pitchFamily="2" charset="2"/>
              <a:buChar char="ü"/>
              <a:defRPr/>
            </a:pPr>
            <a:r>
              <a:rPr lang="sr-Cyrl-CS" sz="2600" dirty="0"/>
              <a:t>Дозвољена сјајност између извора светлости и суседних површина је од 20:1 до 40:1</a:t>
            </a:r>
          </a:p>
          <a:p>
            <a:pPr marL="274320" indent="-274320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3200" dirty="0"/>
              <a:t>Анализа буке у центрима контроле и управљања</a:t>
            </a:r>
            <a:endParaRPr lang="en-US" sz="32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752600"/>
            <a:ext cx="8229600" cy="4572000"/>
          </a:xfrm>
        </p:spPr>
        <p:txBody>
          <a:bodyPr/>
          <a:lstStyle/>
          <a:p>
            <a:pPr eaLnBrk="1" hangingPunct="1">
              <a:spcAft>
                <a:spcPts val="600"/>
              </a:spcAft>
              <a:buFontTx/>
              <a:buNone/>
              <a:defRPr/>
            </a:pPr>
            <a:r>
              <a:rPr lang="sr-Cyrl-CS" sz="2600" dirty="0">
                <a:cs typeface="Arial" charset="0"/>
              </a:rPr>
              <a:t>Дејство буке може бити двојако: </a:t>
            </a:r>
          </a:p>
          <a:p>
            <a:pPr marL="344488" indent="-344488" eaLnBrk="1" hangingPunct="1">
              <a:spcBef>
                <a:spcPts val="1200"/>
              </a:spcBef>
              <a:spcAft>
                <a:spcPts val="600"/>
              </a:spcAft>
              <a:buFontTx/>
              <a:buNone/>
              <a:defRPr/>
            </a:pPr>
            <a:r>
              <a:rPr lang="sr-Cyrl-CS" sz="2600" dirty="0">
                <a:cs typeface="Arial" charset="0"/>
              </a:rPr>
              <a:t>1. </a:t>
            </a:r>
            <a:r>
              <a:rPr lang="sr-Cyrl-CS" sz="2600" b="1" dirty="0">
                <a:cs typeface="Arial" charset="0"/>
              </a:rPr>
              <a:t>Физиолошко дејство буке </a:t>
            </a:r>
            <a:r>
              <a:rPr lang="sr-Cyrl-CS" sz="2600" dirty="0">
                <a:cs typeface="Arial" charset="0"/>
              </a:rPr>
              <a:t>(испољава се кроз појачано хормонално лучење, убрзање срчаног ритма и дисања, повећање крвног притиска...)</a:t>
            </a:r>
          </a:p>
          <a:p>
            <a:pPr marL="344488" indent="-344488" eaLnBrk="1" hangingPunct="1">
              <a:spcBef>
                <a:spcPts val="1200"/>
              </a:spcBef>
              <a:spcAft>
                <a:spcPts val="600"/>
              </a:spcAft>
              <a:buFontTx/>
              <a:buNone/>
              <a:defRPr/>
            </a:pPr>
            <a:r>
              <a:rPr lang="sr-Cyrl-CS" sz="2600" dirty="0">
                <a:cs typeface="Arial" charset="0"/>
              </a:rPr>
              <a:t>2. </a:t>
            </a:r>
            <a:r>
              <a:rPr lang="sr-Cyrl-CS" sz="2600" b="1" dirty="0">
                <a:cs typeface="Arial" charset="0"/>
              </a:rPr>
              <a:t>Психолошко дејство буке </a:t>
            </a:r>
            <a:r>
              <a:rPr lang="sr-Cyrl-CS" sz="2600" dirty="0">
                <a:cs typeface="Arial" charset="0"/>
              </a:rPr>
              <a:t>(испољава се кроз осећај нелагодности и узнемирености, што доводи до контракције мишића, жмиркања, трзања главе, споријег дисања, смањивања зеница...)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381000"/>
            <a:ext cx="8153400" cy="5867400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2600" dirty="0">
                <a:cs typeface="Arial" charset="0"/>
              </a:rPr>
              <a:t>Излагање високим нивоима буке (95 </a:t>
            </a:r>
            <a:r>
              <a:rPr lang="en-US" sz="2600" dirty="0">
                <a:cs typeface="Arial" charset="0"/>
              </a:rPr>
              <a:t>dB </a:t>
            </a:r>
            <a:r>
              <a:rPr lang="sr-Cyrl-CS" sz="2600" dirty="0">
                <a:cs typeface="Arial" charset="0"/>
              </a:rPr>
              <a:t>и више)</a:t>
            </a:r>
            <a:r>
              <a:rPr lang="en-US" sz="2600" dirty="0">
                <a:cs typeface="Arial" charset="0"/>
              </a:rPr>
              <a:t> </a:t>
            </a:r>
            <a:r>
              <a:rPr lang="sr-Cyrl-CS" sz="2600" dirty="0">
                <a:cs typeface="Arial" charset="0"/>
              </a:rPr>
              <a:t>делује као изазивач стреса, може угрозити здравље.</a:t>
            </a:r>
          </a:p>
          <a:p>
            <a:pPr marL="404813" indent="-239713" algn="just" eaLnBrk="1" fontAlgn="auto" hangingPunct="1">
              <a:spcAft>
                <a:spcPts val="0"/>
              </a:spcAft>
              <a:buClr>
                <a:srgbClr val="C00000"/>
              </a:buClr>
              <a:buSzPct val="86000"/>
              <a:buFont typeface="Arial" pitchFamily="34" charset="0"/>
              <a:buChar char="•"/>
              <a:defRPr/>
            </a:pPr>
            <a:r>
              <a:rPr lang="sr-Cyrl-CS" sz="2600" dirty="0">
                <a:cs typeface="Arial" charset="0"/>
              </a:rPr>
              <a:t>При буци од 30-65 </a:t>
            </a:r>
            <a:r>
              <a:rPr lang="en-US" sz="2600" dirty="0">
                <a:cs typeface="Arial" charset="0"/>
              </a:rPr>
              <a:t>dB </a:t>
            </a:r>
            <a:r>
              <a:rPr lang="sr-Cyrl-CS" sz="2600" dirty="0">
                <a:cs typeface="Arial" charset="0"/>
              </a:rPr>
              <a:t>– последице психичке природе</a:t>
            </a:r>
          </a:p>
          <a:p>
            <a:pPr marL="404813" indent="-239713" algn="just" eaLnBrk="1" fontAlgn="auto" hangingPunct="1">
              <a:spcAft>
                <a:spcPts val="0"/>
              </a:spcAft>
              <a:buClr>
                <a:srgbClr val="C00000"/>
              </a:buClr>
              <a:buSzPct val="86000"/>
              <a:buFont typeface="Arial" pitchFamily="34" charset="0"/>
              <a:buChar char="•"/>
              <a:defRPr/>
            </a:pPr>
            <a:r>
              <a:rPr lang="sr-Cyrl-CS" sz="2600" dirty="0">
                <a:cs typeface="Arial" charset="0"/>
              </a:rPr>
              <a:t>65-90 </a:t>
            </a:r>
            <a:r>
              <a:rPr lang="en-US" sz="2600" dirty="0">
                <a:cs typeface="Arial" charset="0"/>
              </a:rPr>
              <a:t>dB </a:t>
            </a:r>
            <a:r>
              <a:rPr lang="sr-Cyrl-CS" sz="2600" dirty="0">
                <a:cs typeface="Arial" charset="0"/>
              </a:rPr>
              <a:t>– последице физиолошке природе</a:t>
            </a:r>
          </a:p>
          <a:p>
            <a:pPr marL="404813" indent="-239713" algn="just" eaLnBrk="1" fontAlgn="auto" hangingPunct="1">
              <a:spcAft>
                <a:spcPts val="0"/>
              </a:spcAft>
              <a:buClr>
                <a:srgbClr val="C00000"/>
              </a:buClr>
              <a:buSzPct val="86000"/>
              <a:buFont typeface="Arial" pitchFamily="34" charset="0"/>
              <a:buChar char="•"/>
              <a:defRPr/>
            </a:pPr>
            <a:r>
              <a:rPr lang="sr-Cyrl-CS" sz="2600" dirty="0">
                <a:cs typeface="Arial" charset="0"/>
              </a:rPr>
              <a:t>90-120 </a:t>
            </a:r>
            <a:r>
              <a:rPr lang="en-US" sz="2600" dirty="0">
                <a:cs typeface="Arial" charset="0"/>
              </a:rPr>
              <a:t>dB </a:t>
            </a:r>
            <a:r>
              <a:rPr lang="sr-Cyrl-CS" sz="2600" dirty="0">
                <a:cs typeface="Arial" charset="0"/>
              </a:rPr>
              <a:t>– појава слабљења слуха</a:t>
            </a:r>
          </a:p>
          <a:p>
            <a:pPr marL="404813" indent="-239713" algn="just" eaLnBrk="1" fontAlgn="auto" hangingPunct="1">
              <a:spcAft>
                <a:spcPts val="0"/>
              </a:spcAft>
              <a:buClr>
                <a:srgbClr val="C00000"/>
              </a:buClr>
              <a:buSzPct val="86000"/>
              <a:buFont typeface="Arial" pitchFamily="34" charset="0"/>
              <a:buChar char="•"/>
              <a:defRPr/>
            </a:pPr>
            <a:r>
              <a:rPr lang="sr-Cyrl-CS" sz="2600" dirty="0">
                <a:cs typeface="Arial" charset="0"/>
              </a:rPr>
              <a:t>Преко 120 – органска оштећења, глувоћа</a:t>
            </a:r>
          </a:p>
          <a:p>
            <a:pPr marL="0" indent="0" algn="just" eaLnBrk="1" fontAlgn="auto" hangingPunct="1">
              <a:spcBef>
                <a:spcPts val="180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sr-Cyrl-CS" sz="2600" dirty="0">
                <a:cs typeface="Arial" charset="0"/>
              </a:rPr>
              <a:t>Бука такође делује на радну продуктивност услед опадања пажње и повећања општег узнемирења, посебно она бука која се мења по јачини и учестаности, као и испрекидана и изненадна бука. </a:t>
            </a:r>
          </a:p>
          <a:p>
            <a:pPr marL="274320" indent="-274320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sr-Cyrl-CS" sz="23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3200" dirty="0"/>
              <a:t>Истраживање микроклиме</a:t>
            </a:r>
            <a:endParaRPr lang="en-US" sz="32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295400"/>
            <a:ext cx="7924800" cy="5105400"/>
          </a:xfrm>
        </p:spPr>
        <p:txBody>
          <a:bodyPr/>
          <a:lstStyle/>
          <a:p>
            <a:pPr marL="0" indent="0" algn="just" eaLnBrk="1" hangingPunct="1"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sr-Cyrl-CS" sz="2600" dirty="0"/>
              <a:t>О </a:t>
            </a:r>
            <a:r>
              <a:rPr lang="sr-Cyrl-C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микроклиматским факторима </a:t>
            </a:r>
            <a:r>
              <a:rPr lang="sr-Cyrl-CS" sz="2600" dirty="0"/>
              <a:t>(температура ваздуха, релативна влажност</a:t>
            </a:r>
            <a:r>
              <a:rPr lang="en-US" sz="2600" dirty="0"/>
              <a:t>,</a:t>
            </a:r>
            <a:r>
              <a:rPr lang="sr-Cyrl-CS" sz="2600" dirty="0"/>
              <a:t> брзина струјања ваздуха) се мора водити рачуна још у фази пројектовања објеката и технологија. </a:t>
            </a:r>
          </a:p>
          <a:p>
            <a:pPr marL="0" indent="0" algn="just" eaLnBrk="1" hangingPunct="1"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sr-Cyrl-C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Оптимални микроклиматски услови </a:t>
            </a:r>
            <a:r>
              <a:rPr lang="sr-Cyrl-CS" sz="2600" dirty="0"/>
              <a:t>подразумевају одржавање температуре, влажности и брзине струјања ваздуха у границама које при дужем деловању на човека обезбеђују нормално функционално и топлотно стање организма, уз очување високог нивоа радне способности.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dirty="0"/>
              <a:t>Истраживање микроклиме</a:t>
            </a:r>
            <a:endParaRPr lang="en-US" sz="28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990600"/>
            <a:ext cx="8153400" cy="5410200"/>
          </a:xfrm>
        </p:spPr>
        <p:txBody>
          <a:bodyPr>
            <a:normAutofit lnSpcReduction="10000"/>
          </a:bodyPr>
          <a:lstStyle/>
          <a:p>
            <a:pPr marL="225425" indent="-225425" algn="just" eaLnBrk="1" fontAlgn="auto" hangingPunct="1">
              <a:spcBef>
                <a:spcPts val="12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sr-Cyrl-CS" sz="2600" dirty="0"/>
              <a:t>При </a:t>
            </a:r>
            <a:r>
              <a:rPr lang="sr-Cyrl-C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лаком физичком раду </a:t>
            </a:r>
            <a:r>
              <a:rPr lang="sr-Cyrl-CS" sz="2600" dirty="0"/>
              <a:t>оптимални микроклиматски услови подразумевају</a:t>
            </a:r>
          </a:p>
          <a:p>
            <a:pPr marL="749300" indent="-223838" algn="just" eaLnBrk="1" fontAlgn="auto" hangingPunct="1">
              <a:spcBef>
                <a:spcPts val="1200"/>
              </a:spcBef>
              <a:spcAft>
                <a:spcPts val="600"/>
              </a:spcAft>
              <a:buSzPct val="80000"/>
              <a:buFont typeface="Wingdings" pitchFamily="2" charset="2"/>
              <a:buChar char="ü"/>
              <a:defRPr/>
            </a:pPr>
            <a:r>
              <a:rPr lang="sr-Cyrl-CS" sz="2600" dirty="0"/>
              <a:t>температуру од </a:t>
            </a:r>
            <a:r>
              <a:rPr lang="sr-Latn-RS" sz="2600" dirty="0"/>
              <a:t>18</a:t>
            </a:r>
            <a:r>
              <a:rPr lang="sr-Cyrl-CS" sz="2600" dirty="0"/>
              <a:t>-2</a:t>
            </a:r>
            <a:r>
              <a:rPr lang="sr-Latn-RS" sz="2600" dirty="0"/>
              <a:t>8</a:t>
            </a:r>
            <a:r>
              <a:rPr lang="en-US" sz="2600" dirty="0"/>
              <a:t>º</a:t>
            </a:r>
            <a:r>
              <a:rPr lang="sr-Cyrl-CS" sz="2600" dirty="0"/>
              <a:t>С, </a:t>
            </a:r>
          </a:p>
          <a:p>
            <a:pPr marL="749300" indent="-223838" algn="just" eaLnBrk="1" fontAlgn="auto" hangingPunct="1">
              <a:spcBef>
                <a:spcPts val="1200"/>
              </a:spcBef>
              <a:spcAft>
                <a:spcPts val="600"/>
              </a:spcAft>
              <a:buSzPct val="80000"/>
              <a:buFont typeface="Wingdings" pitchFamily="2" charset="2"/>
              <a:buChar char="ü"/>
              <a:defRPr/>
            </a:pPr>
            <a:r>
              <a:rPr lang="sr-Cyrl-CS" sz="2600" dirty="0"/>
              <a:t>релативну влажност </a:t>
            </a:r>
            <a:r>
              <a:rPr lang="sr-Latn-RS" sz="2600" dirty="0"/>
              <a:t>max 75</a:t>
            </a:r>
            <a:r>
              <a:rPr lang="sr-Cyrl-CS" sz="2600" dirty="0"/>
              <a:t>% и </a:t>
            </a:r>
          </a:p>
          <a:p>
            <a:pPr marL="749300" indent="-223838" algn="just" eaLnBrk="1" fontAlgn="auto" hangingPunct="1">
              <a:spcBef>
                <a:spcPts val="1200"/>
              </a:spcBef>
              <a:spcAft>
                <a:spcPts val="600"/>
              </a:spcAft>
              <a:buSzPct val="80000"/>
              <a:buFont typeface="Wingdings" pitchFamily="2" charset="2"/>
              <a:buChar char="ü"/>
              <a:defRPr/>
            </a:pPr>
            <a:r>
              <a:rPr lang="sr-Cyrl-CS" sz="2600" dirty="0"/>
              <a:t>брзину струјања ваздуха од максимално 0,3 </a:t>
            </a:r>
            <a:r>
              <a:rPr lang="en-US" sz="2600" dirty="0"/>
              <a:t>m/s. </a:t>
            </a:r>
            <a:endParaRPr lang="sr-Cyrl-CS" sz="2600" dirty="0"/>
          </a:p>
          <a:p>
            <a:pPr marL="225425" indent="-225425" algn="just" eaLnBrk="1" fontAlgn="auto" hangingPunct="1">
              <a:spcBef>
                <a:spcPts val="12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sr-Cyrl-CS" sz="2600" dirty="0"/>
              <a:t>За </a:t>
            </a:r>
            <a:r>
              <a:rPr lang="sr-Cyrl-CS" sz="2600" b="1" dirty="0"/>
              <a:t>средњи и</a:t>
            </a:r>
            <a:r>
              <a:rPr lang="sr-Cyrl-CS" sz="2600" dirty="0"/>
              <a:t> </a:t>
            </a:r>
            <a:r>
              <a:rPr lang="sr-Cyrl-C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тежак физички рад</a:t>
            </a:r>
            <a:r>
              <a:rPr lang="sr-Cyrl-CS" sz="2600" dirty="0"/>
              <a:t>: </a:t>
            </a:r>
          </a:p>
          <a:p>
            <a:pPr marL="749300" indent="-284163" algn="just" eaLnBrk="1" fontAlgn="auto" hangingPunct="1">
              <a:spcBef>
                <a:spcPts val="1200"/>
              </a:spcBef>
              <a:spcAft>
                <a:spcPts val="600"/>
              </a:spcAft>
              <a:buSzPct val="85000"/>
              <a:buFont typeface="Wingdings" pitchFamily="2" charset="2"/>
              <a:buChar char="ü"/>
              <a:defRPr/>
            </a:pPr>
            <a:r>
              <a:rPr lang="sr-Cyrl-CS" sz="2600" dirty="0"/>
              <a:t>температура 15-28</a:t>
            </a:r>
            <a:r>
              <a:rPr lang="en-US" sz="2600" dirty="0"/>
              <a:t>º</a:t>
            </a:r>
            <a:r>
              <a:rPr lang="sr-Cyrl-CS" sz="2600" dirty="0"/>
              <a:t>С, </a:t>
            </a:r>
          </a:p>
          <a:p>
            <a:pPr marL="749300" indent="-284163" algn="just" eaLnBrk="1" fontAlgn="auto" hangingPunct="1">
              <a:spcBef>
                <a:spcPts val="1200"/>
              </a:spcBef>
              <a:spcAft>
                <a:spcPts val="600"/>
              </a:spcAft>
              <a:buSzPct val="85000"/>
              <a:buFont typeface="Wingdings" pitchFamily="2" charset="2"/>
              <a:buChar char="ü"/>
              <a:defRPr/>
            </a:pPr>
            <a:r>
              <a:rPr lang="sr-Cyrl-CS" sz="2600" dirty="0"/>
              <a:t>релативна влажност </a:t>
            </a:r>
            <a:r>
              <a:rPr lang="sr-Latn-RS" sz="2600" dirty="0"/>
              <a:t>max 75</a:t>
            </a:r>
            <a:r>
              <a:rPr lang="sr-Cyrl-CS" sz="2600" dirty="0"/>
              <a:t>%, </a:t>
            </a:r>
          </a:p>
          <a:p>
            <a:pPr marL="749300" indent="-284163" algn="just" eaLnBrk="1" fontAlgn="auto" hangingPunct="1">
              <a:spcBef>
                <a:spcPts val="1200"/>
              </a:spcBef>
              <a:spcAft>
                <a:spcPts val="600"/>
              </a:spcAft>
              <a:buSzPct val="85000"/>
              <a:buFont typeface="Wingdings" pitchFamily="2" charset="2"/>
              <a:buChar char="ü"/>
              <a:defRPr/>
            </a:pPr>
            <a:r>
              <a:rPr lang="sr-Cyrl-CS" sz="2600" dirty="0"/>
              <a:t>брзина струјања максимално 0,</a:t>
            </a:r>
            <a:r>
              <a:rPr lang="sr-Latn-RS" sz="2600" dirty="0"/>
              <a:t>5</a:t>
            </a:r>
            <a:r>
              <a:rPr lang="sr-Cyrl-CS" sz="2600" dirty="0"/>
              <a:t> </a:t>
            </a:r>
            <a:r>
              <a:rPr lang="en-US" sz="2600" dirty="0"/>
              <a:t>m/s.</a:t>
            </a:r>
            <a:r>
              <a:rPr lang="sr-Cyrl-CS" sz="2600" dirty="0"/>
              <a:t>  </a:t>
            </a:r>
          </a:p>
          <a:p>
            <a:pPr marL="165100" indent="-1651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600200"/>
            <a:ext cx="7620000" cy="189388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sr-Cyrl-RS" sz="4800" dirty="0"/>
              <a:t>ХВАЛА НА ПАЖЊИ</a:t>
            </a:r>
            <a:r>
              <a:rPr lang="sr-Latn-CS" sz="4800" dirty="0"/>
              <a:t>!!!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26401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685800"/>
            <a:ext cx="8229600" cy="61722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sz="2600" dirty="0"/>
              <a:t>Рад на тастатури захтева ограничене покрете рукама и прстима, принудни положај главе и дуготрајно статичко напрезање тела, што доводи до локализовања умора у одговарајућим мишићним групама.</a:t>
            </a:r>
          </a:p>
          <a:p>
            <a:pPr marL="0" indent="0" eaLnBrk="1" hangingPunct="1">
              <a:buNone/>
              <a:defRPr/>
            </a:pPr>
            <a:r>
              <a:rPr lang="ru-RU" sz="2600" dirty="0"/>
              <a:t>Зато је потребно:</a:t>
            </a:r>
          </a:p>
          <a:p>
            <a:pPr marL="0" indent="0" eaLnBrk="1" hangingPunct="1">
              <a:buNone/>
              <a:defRPr/>
            </a:pPr>
            <a:r>
              <a:rPr lang="ru-RU" sz="2600" dirty="0"/>
              <a:t>	Да ниво стола и тастатуре, висина екрана и држач докумената буду подесиви по висини,</a:t>
            </a:r>
          </a:p>
          <a:p>
            <a:pPr marL="0" indent="0" eaLnBrk="1" hangingPunct="1">
              <a:buNone/>
              <a:defRPr/>
            </a:pPr>
            <a:r>
              <a:rPr lang="ru-RU" sz="2600" dirty="0"/>
              <a:t>	Обезбедити покретне тастатуре које дају више простора за одмор шака и подлактица,</a:t>
            </a:r>
          </a:p>
          <a:p>
            <a:pPr marL="0" indent="0" eaLnBrk="1" hangingPunct="1">
              <a:buNone/>
              <a:defRPr/>
            </a:pPr>
            <a:r>
              <a:rPr lang="ru-RU" sz="2600" dirty="0"/>
              <a:t>	Омогућити одмор шакама и рукама оператера,</a:t>
            </a:r>
          </a:p>
          <a:p>
            <a:pPr marL="0" indent="0" eaLnBrk="1" hangingPunct="1">
              <a:buNone/>
              <a:defRPr/>
            </a:pPr>
            <a:r>
              <a:rPr lang="ru-RU" sz="2600" dirty="0"/>
              <a:t>	Да дирке буду четвороугаоне и да њихова површина не бљешти</a:t>
            </a:r>
            <a:r>
              <a:rPr lang="ru-RU" sz="2600" dirty="0" smtClean="0"/>
              <a:t>.</a:t>
            </a:r>
            <a:endParaRPr lang="ru-RU" sz="2600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sz="3200" dirty="0" smtClean="0"/>
              <a:t>Тастатуре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sz="3200" dirty="0"/>
              <a:t>Ерготехничко истраживање командних пултова</a:t>
            </a:r>
            <a:endParaRPr lang="en-US" sz="32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371600"/>
            <a:ext cx="8305800" cy="5486400"/>
          </a:xfrm>
        </p:spPr>
        <p:txBody>
          <a:bodyPr>
            <a:noAutofit/>
          </a:bodyPr>
          <a:lstStyle/>
          <a:p>
            <a:pPr marL="0" indent="0" algn="just" eaLnBrk="1" hangingPunct="1">
              <a:buSzPct val="103000"/>
              <a:buNone/>
            </a:pPr>
            <a:r>
              <a:rPr lang="ru-RU" sz="2600" dirty="0"/>
              <a:t>Антропотехничке карактеристике командних пултова морају бити прилагођене антропометријским варијаблама оператера.</a:t>
            </a:r>
          </a:p>
          <a:p>
            <a:pPr marL="0" indent="0" algn="just" eaLnBrk="1" hangingPunct="1">
              <a:buSzPct val="103000"/>
              <a:buNone/>
            </a:pPr>
            <a:r>
              <a:rPr lang="ru-RU" sz="2600" dirty="0"/>
              <a:t>Основни принципи пројектовања командних пултова су:</a:t>
            </a:r>
          </a:p>
          <a:p>
            <a:pPr marL="0" indent="0" algn="just" eaLnBrk="1" hangingPunct="1">
              <a:buSzPct val="103000"/>
              <a:buNone/>
            </a:pPr>
            <a:r>
              <a:rPr lang="ru-RU" sz="2600" dirty="0"/>
              <a:t>1.	</a:t>
            </a:r>
            <a:r>
              <a:rPr lang="ru-RU" sz="2600" i="1" dirty="0" smtClean="0"/>
              <a:t>При размештању индикатора и органа управљања мора се водити рачуна о</a:t>
            </a:r>
            <a:r>
              <a:rPr lang="ru-RU" sz="2600" dirty="0"/>
              <a:t>: </a:t>
            </a:r>
          </a:p>
          <a:p>
            <a:pPr marL="0" indent="0" algn="just" eaLnBrk="1" hangingPunct="1">
              <a:buSzPct val="103000"/>
              <a:buNone/>
            </a:pPr>
            <a:r>
              <a:rPr lang="ru-RU" sz="2600" dirty="0"/>
              <a:t>	Приоритету</a:t>
            </a:r>
            <a:r>
              <a:rPr lang="ru-RU" sz="2600" dirty="0" smtClean="0"/>
              <a:t>,</a:t>
            </a:r>
            <a:endParaRPr lang="ru-RU" sz="2600" dirty="0"/>
          </a:p>
          <a:p>
            <a:pPr marL="0" indent="0" algn="just" eaLnBrk="1" hangingPunct="1">
              <a:buSzPct val="103000"/>
              <a:buNone/>
            </a:pPr>
            <a:r>
              <a:rPr lang="ru-RU" sz="2600" dirty="0"/>
              <a:t>	Груписању у логичке целине,</a:t>
            </a:r>
          </a:p>
          <a:p>
            <a:pPr marL="0" indent="0" algn="just" eaLnBrk="1" hangingPunct="1">
              <a:buSzPct val="103000"/>
              <a:buNone/>
            </a:pPr>
            <a:r>
              <a:rPr lang="ru-RU" sz="2600" dirty="0"/>
              <a:t>	Међусобним везама и односима индикатора и органа управљања</a:t>
            </a:r>
            <a:r>
              <a:rPr lang="ru-RU" sz="2600" dirty="0" smtClean="0"/>
              <a:t>.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447800"/>
            <a:ext cx="8305800" cy="5562600"/>
          </a:xfrm>
        </p:spPr>
        <p:txBody>
          <a:bodyPr>
            <a:normAutofit/>
          </a:bodyPr>
          <a:lstStyle/>
          <a:p>
            <a:pPr marL="404813" indent="-404813" eaLnBrk="1" fontAlgn="auto" hangingPunct="1">
              <a:spcAft>
                <a:spcPts val="0"/>
              </a:spcAft>
              <a:buSzPct val="100000"/>
              <a:buFont typeface="+mj-lt"/>
              <a:buAutoNum type="arabicPeriod" startAt="2"/>
              <a:defRPr/>
            </a:pPr>
            <a:r>
              <a:rPr lang="ru-RU" sz="2800" i="1" dirty="0" smtClean="0"/>
              <a:t>За </a:t>
            </a:r>
            <a:r>
              <a:rPr lang="ru-RU" sz="2800" i="1" dirty="0"/>
              <a:t>груписање индикатора и органа управљања применити 3 принципа</a:t>
            </a:r>
            <a:r>
              <a:rPr lang="ru-RU" sz="2800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SzPct val="100000"/>
              <a:buNone/>
              <a:defRPr/>
            </a:pPr>
            <a:r>
              <a:rPr lang="ru-RU" sz="2800" dirty="0"/>
              <a:t>	Принцип функционалности (груписање по истим функцијама),</a:t>
            </a:r>
          </a:p>
          <a:p>
            <a:pPr marL="0" indent="0" eaLnBrk="1" fontAlgn="auto" hangingPunct="1">
              <a:spcAft>
                <a:spcPts val="0"/>
              </a:spcAft>
              <a:buSzPct val="100000"/>
              <a:buNone/>
              <a:defRPr/>
            </a:pPr>
            <a:r>
              <a:rPr lang="ru-RU" sz="2800" dirty="0"/>
              <a:t>	Принцип редоследа коришћења,</a:t>
            </a:r>
          </a:p>
          <a:p>
            <a:pPr marL="0" indent="0" eaLnBrk="1" fontAlgn="auto" hangingPunct="1">
              <a:spcAft>
                <a:spcPts val="0"/>
              </a:spcAft>
              <a:buSzPct val="100000"/>
              <a:buNone/>
              <a:defRPr/>
            </a:pPr>
            <a:r>
              <a:rPr lang="ru-RU" sz="2800" dirty="0"/>
              <a:t>	Принцип значајности (најважнији органи и индикатори се смештају у оптималне зоне дохвата тј. вида).</a:t>
            </a:r>
            <a:endParaRPr lang="ru-RU" sz="2800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sz="3200" dirty="0"/>
              <a:t>Ерготехничко истраживање командних пултова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19200"/>
            <a:ext cx="8153400" cy="5257800"/>
          </a:xfrm>
        </p:spPr>
        <p:txBody>
          <a:bodyPr>
            <a:normAutofit/>
          </a:bodyPr>
          <a:lstStyle/>
          <a:p>
            <a:pPr marL="404813" indent="-404813" eaLnBrk="1" hangingPunct="1">
              <a:buSzPct val="100000"/>
              <a:buFont typeface="Century Schoolbook" pitchFamily="18" charset="0"/>
              <a:buAutoNum type="arabicPeriod" startAt="3"/>
            </a:pPr>
            <a:r>
              <a:rPr lang="sr-Cyrl-RS" sz="2800" i="1" dirty="0" smtClean="0"/>
              <a:t>За </a:t>
            </a:r>
            <a:r>
              <a:rPr lang="sr-Cyrl-RS" sz="2800" i="1" dirty="0"/>
              <a:t>утврђивање утицаја на систем управљања и коришћеност индикатора и органа управљања потребно је одредити следеће параметре</a:t>
            </a:r>
            <a:r>
              <a:rPr lang="sr-Cyrl-RS" sz="2800" dirty="0"/>
              <a:t>:</a:t>
            </a:r>
          </a:p>
          <a:p>
            <a:pPr marL="0" indent="0" eaLnBrk="1" hangingPunct="1">
              <a:buSzPct val="100000"/>
              <a:buNone/>
            </a:pPr>
            <a:r>
              <a:rPr lang="sr-Cyrl-RS" sz="2800" dirty="0"/>
              <a:t>	Тачност и брзину идентификовања индикатора и органа управљања,</a:t>
            </a:r>
          </a:p>
          <a:p>
            <a:pPr marL="0" indent="0" eaLnBrk="1" hangingPunct="1">
              <a:buSzPct val="100000"/>
              <a:buNone/>
            </a:pPr>
            <a:r>
              <a:rPr lang="sr-Cyrl-RS" sz="2800" dirty="0"/>
              <a:t>	Грешке очитавања и њихов утицај на квалитет извршавања радних операција,</a:t>
            </a:r>
          </a:p>
          <a:p>
            <a:pPr marL="0" indent="0" eaLnBrk="1" hangingPunct="1">
              <a:buSzPct val="100000"/>
              <a:buNone/>
            </a:pPr>
            <a:r>
              <a:rPr lang="sr-Cyrl-RS" sz="2800" dirty="0"/>
              <a:t>	Лакоћу манипулисања органима управљања.</a:t>
            </a:r>
            <a:endParaRPr lang="sr-Cyrl-RS" sz="2800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sz="3200" dirty="0"/>
              <a:t>Ерготехничко истраживање командних пултова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534400" cy="5029200"/>
          </a:xfrm>
        </p:spPr>
        <p:txBody>
          <a:bodyPr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SzPct val="100000"/>
              <a:buFont typeface="+mj-lt"/>
              <a:buAutoNum type="arabicPeriod" startAt="4"/>
              <a:defRPr/>
            </a:pPr>
            <a:r>
              <a:rPr lang="ru-RU" sz="2800" i="1" dirty="0" smtClean="0"/>
              <a:t>При </a:t>
            </a:r>
            <a:r>
              <a:rPr lang="ru-RU" sz="2800" i="1" dirty="0"/>
              <a:t>размештању индикатора остварити</a:t>
            </a:r>
            <a:r>
              <a:rPr lang="ru-RU" sz="2800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SzPct val="100000"/>
              <a:buNone/>
              <a:defRPr/>
            </a:pPr>
            <a:r>
              <a:rPr lang="ru-RU" sz="2800" dirty="0"/>
              <a:t>	Прегледност/видљивост са места посматрања,</a:t>
            </a:r>
          </a:p>
          <a:p>
            <a:pPr marL="0" indent="0" eaLnBrk="1" fontAlgn="auto" hangingPunct="1">
              <a:spcAft>
                <a:spcPts val="0"/>
              </a:spcAft>
              <a:buSzPct val="100000"/>
              <a:buNone/>
              <a:defRPr/>
            </a:pPr>
            <a:r>
              <a:rPr lang="ru-RU" sz="2800" dirty="0"/>
              <a:t>	Могућност лаког препознавања индикатора,</a:t>
            </a:r>
          </a:p>
          <a:p>
            <a:pPr marL="0" indent="0" eaLnBrk="1" fontAlgn="auto" hangingPunct="1">
              <a:spcAft>
                <a:spcPts val="0"/>
              </a:spcAft>
              <a:buSzPct val="100000"/>
              <a:buNone/>
              <a:defRPr/>
            </a:pPr>
            <a:r>
              <a:rPr lang="ru-RU" sz="2800" dirty="0"/>
              <a:t>	Функционалну повезаност индикатора са органом управљања.</a:t>
            </a:r>
            <a:endParaRPr lang="ru-RU" sz="2800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sz="3200" dirty="0"/>
              <a:t>Ерготехничко истраживање командних пултова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19200"/>
            <a:ext cx="8153400" cy="5562600"/>
          </a:xfrm>
        </p:spPr>
        <p:txBody>
          <a:bodyPr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SzPct val="100000"/>
              <a:buFont typeface="+mj-lt"/>
              <a:buAutoNum type="arabicPeriod" startAt="5"/>
              <a:defRPr/>
            </a:pPr>
            <a:r>
              <a:rPr lang="ru-RU" sz="2800" i="1" dirty="0" smtClean="0"/>
              <a:t>За </a:t>
            </a:r>
            <a:r>
              <a:rPr lang="ru-RU" sz="2800" i="1" dirty="0"/>
              <a:t>груписање индикатора потребно је придржавати се следећих правила</a:t>
            </a:r>
            <a:r>
              <a:rPr lang="ru-RU" sz="2800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SzPct val="100000"/>
              <a:buNone/>
              <a:defRPr/>
            </a:pPr>
            <a:r>
              <a:rPr lang="ru-RU" sz="2800" dirty="0"/>
              <a:t>	Ако се у групи налази 6 или више индикатора треба их распоредити у 2 паралелна реда (вертикална или хоризонтална),</a:t>
            </a:r>
          </a:p>
          <a:p>
            <a:pPr marL="0" indent="0" eaLnBrk="1" fontAlgn="auto" hangingPunct="1">
              <a:spcAft>
                <a:spcPts val="0"/>
              </a:spcAft>
              <a:buSzPct val="100000"/>
              <a:buNone/>
              <a:defRPr/>
            </a:pPr>
            <a:r>
              <a:rPr lang="ru-RU" sz="2800" dirty="0"/>
              <a:t>	Не треба правити више од 5-6 редова,</a:t>
            </a:r>
          </a:p>
          <a:p>
            <a:pPr marL="0" indent="0" eaLnBrk="1" fontAlgn="auto" hangingPunct="1">
              <a:spcAft>
                <a:spcPts val="0"/>
              </a:spcAft>
              <a:buSzPct val="100000"/>
              <a:buNone/>
              <a:defRPr/>
            </a:pPr>
            <a:r>
              <a:rPr lang="ru-RU" sz="2800" dirty="0"/>
              <a:t>	Уколико постоји 25-30 индикатора треба их распоредити у 2-3 визуелно различите групе.</a:t>
            </a:r>
            <a:endParaRPr lang="ru-RU" sz="2800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sz="3200" dirty="0"/>
              <a:t>Ерготехничко истраживање командних пултова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153400" cy="5410200"/>
          </a:xfrm>
        </p:spPr>
        <p:txBody>
          <a:bodyPr>
            <a:noAutofit/>
          </a:bodyPr>
          <a:lstStyle/>
          <a:p>
            <a:pPr marL="457200" indent="-457200" eaLnBrk="1" hangingPunct="1">
              <a:buSzPct val="100000"/>
              <a:buFont typeface="Century Schoolbook" pitchFamily="18" charset="0"/>
              <a:buAutoNum type="arabicPeriod" startAt="6"/>
            </a:pPr>
            <a:r>
              <a:rPr lang="sr-Cyrl-RS" sz="2600" i="1" dirty="0" smtClean="0"/>
              <a:t>При </a:t>
            </a:r>
            <a:r>
              <a:rPr lang="sr-Cyrl-RS" sz="2600" i="1" dirty="0"/>
              <a:t>формирању симбола за означавање индикатора или органа управљања водити рачуна о</a:t>
            </a:r>
            <a:r>
              <a:rPr lang="sr-Cyrl-RS" sz="2600" dirty="0"/>
              <a:t>:</a:t>
            </a:r>
          </a:p>
          <a:p>
            <a:pPr marL="0" indent="0" eaLnBrk="1" hangingPunct="1">
              <a:buSzPct val="100000"/>
              <a:buNone/>
            </a:pPr>
            <a:r>
              <a:rPr lang="sr-Cyrl-RS" sz="2600" dirty="0"/>
              <a:t>	Одређивању смисаоног значења симбола,</a:t>
            </a:r>
          </a:p>
          <a:p>
            <a:pPr marL="0" indent="0" eaLnBrk="1" hangingPunct="1">
              <a:buSzPct val="100000"/>
              <a:buNone/>
            </a:pPr>
            <a:r>
              <a:rPr lang="sr-Cyrl-RS" sz="2600" dirty="0"/>
              <a:t>	Једноставном графичком представљању,</a:t>
            </a:r>
          </a:p>
          <a:p>
            <a:pPr marL="0" indent="0" eaLnBrk="1" hangingPunct="1">
              <a:buSzPct val="100000"/>
              <a:buNone/>
            </a:pPr>
            <a:r>
              <a:rPr lang="sr-Cyrl-RS" sz="2600" dirty="0"/>
              <a:t>	Битном разликовању од осталих симбола,</a:t>
            </a:r>
          </a:p>
          <a:p>
            <a:pPr marL="0" indent="0" eaLnBrk="1" hangingPunct="1">
              <a:buSzPct val="100000"/>
              <a:buNone/>
            </a:pPr>
            <a:r>
              <a:rPr lang="sr-Cyrl-RS" sz="2600" dirty="0"/>
              <a:t>	Доброј видљивости и у неадекватним условима,</a:t>
            </a:r>
          </a:p>
          <a:p>
            <a:pPr marL="0" indent="0" eaLnBrk="1" hangingPunct="1">
              <a:buSzPct val="100000"/>
              <a:buNone/>
            </a:pPr>
            <a:r>
              <a:rPr lang="sr-Cyrl-RS" sz="2600" dirty="0"/>
              <a:t>	Могућностима приказивања обичним техничким средствима,</a:t>
            </a:r>
          </a:p>
          <a:p>
            <a:pPr marL="0" indent="0" eaLnBrk="1" hangingPunct="1">
              <a:buSzPct val="100000"/>
              <a:buNone/>
            </a:pPr>
            <a:r>
              <a:rPr lang="sr-Cyrl-RS" sz="2600" dirty="0"/>
              <a:t>	Унификацији симбола.</a:t>
            </a:r>
            <a:endParaRPr lang="sr-Cyrl-RS" sz="2600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sz="3200" dirty="0"/>
              <a:t>Ерготехничко истраживање командних пултова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1741</TotalTime>
  <Words>1362</Words>
  <Application>Microsoft Office PowerPoint</Application>
  <PresentationFormat>On-screen Show (4:3)</PresentationFormat>
  <Paragraphs>141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Century Schoolbook</vt:lpstr>
      <vt:lpstr>Courier New</vt:lpstr>
      <vt:lpstr>Wingdings</vt:lpstr>
      <vt:lpstr>Wingdings 2</vt:lpstr>
      <vt:lpstr>Oriel</vt:lpstr>
      <vt:lpstr>Методологија истраживања подсистема ”радна средина”  Тастатуре, командни пултови, седишта </vt:lpstr>
      <vt:lpstr>Тастатуре</vt:lpstr>
      <vt:lpstr>Тастатуре</vt:lpstr>
      <vt:lpstr>Ерготехничко истраживање командних пултова</vt:lpstr>
      <vt:lpstr>Ерготехничко истраживање командних пултова</vt:lpstr>
      <vt:lpstr>Ерготехничко истраживање командних пултова</vt:lpstr>
      <vt:lpstr>Ерготехничко истраживање командних пултова</vt:lpstr>
      <vt:lpstr>Ерготехничко истраживање командних пултова</vt:lpstr>
      <vt:lpstr>Ерготехничко истраживање командних пултова</vt:lpstr>
      <vt:lpstr>Ерготехничко истраживање командних пултова</vt:lpstr>
      <vt:lpstr>Ерготехничко истраживање командних пултова</vt:lpstr>
      <vt:lpstr>Ерготехничка анализа седишта</vt:lpstr>
      <vt:lpstr>Ерготехничка анализа седишта</vt:lpstr>
      <vt:lpstr>Анализа пратећег система "радна средина"</vt:lpstr>
      <vt:lpstr>Ерготехничка организација радног простора</vt:lpstr>
      <vt:lpstr>PowerPoint Presentation</vt:lpstr>
      <vt:lpstr>PowerPoint Presentation</vt:lpstr>
      <vt:lpstr>PowerPoint Presentation</vt:lpstr>
      <vt:lpstr>PowerPoint Presentation</vt:lpstr>
      <vt:lpstr>Aнализа осветљености у центрима контроле и управљања</vt:lpstr>
      <vt:lpstr>PowerPoint Presentation</vt:lpstr>
      <vt:lpstr>PowerPoint Presentation</vt:lpstr>
      <vt:lpstr>PowerPoint Presentation</vt:lpstr>
      <vt:lpstr>Анализа буке у центрима контроле и управљања</vt:lpstr>
      <vt:lpstr>PowerPoint Presentation</vt:lpstr>
      <vt:lpstr>Истраживање микроклиме</vt:lpstr>
      <vt:lpstr>Истраживање микроклиме</vt:lpstr>
      <vt:lpstr>ХВАЛА НА ПАЖЊИ!!!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Анализа информационо-управљачког система "центар контроле и управљања"</dc:title>
  <dc:creator>Aca</dc:creator>
  <cp:lastModifiedBy>Windows User</cp:lastModifiedBy>
  <cp:revision>94</cp:revision>
  <dcterms:created xsi:type="dcterms:W3CDTF">2010-04-26T16:04:29Z</dcterms:created>
  <dcterms:modified xsi:type="dcterms:W3CDTF">2022-12-30T06:58:50Z</dcterms:modified>
</cp:coreProperties>
</file>